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4" r:id="rId3"/>
    <p:sldId id="308" r:id="rId5"/>
    <p:sldId id="309" r:id="rId6"/>
    <p:sldId id="301" r:id="rId7"/>
    <p:sldId id="304" r:id="rId8"/>
    <p:sldId id="302" r:id="rId9"/>
    <p:sldId id="303" r:id="rId10"/>
    <p:sldId id="258" r:id="rId11"/>
    <p:sldId id="269" r:id="rId12"/>
    <p:sldId id="259" r:id="rId13"/>
    <p:sldId id="323" r:id="rId14"/>
    <p:sldId id="260" r:id="rId15"/>
    <p:sldId id="324" r:id="rId16"/>
    <p:sldId id="262" r:id="rId17"/>
    <p:sldId id="280" r:id="rId18"/>
    <p:sldId id="325" r:id="rId19"/>
    <p:sldId id="305" r:id="rId20"/>
    <p:sldId id="326" r:id="rId21"/>
    <p:sldId id="306" r:id="rId22"/>
    <p:sldId id="307" r:id="rId23"/>
  </p:sldIdLst>
  <p:sldSz cx="10764520" cy="7200900"/>
  <p:notesSz cx="6887845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ПР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E10"/>
    <a:srgbClr val="E07D2C"/>
    <a:srgbClr val="5D5963"/>
    <a:srgbClr val="696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>
        <p:scale>
          <a:sx n="80" d="100"/>
          <a:sy n="80" d="100"/>
        </p:scale>
        <p:origin x="-2148" y="-804"/>
      </p:cViewPr>
      <p:guideLst>
        <p:guide orient="horz" pos="2268"/>
        <p:guide pos="33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7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r">
              <a:defRPr sz="1200"/>
            </a:lvl1pPr>
          </a:lstStyle>
          <a:p>
            <a:fld id="{849CE82D-F991-4A61-B151-BE4814E2F4F7}" type="datetimeFigureOut">
              <a:rPr lang="ru-RU" smtClean="0"/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1252538"/>
            <a:ext cx="50530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9" tIns="46214" rIns="92429" bIns="462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822269"/>
            <a:ext cx="5510530" cy="3945494"/>
          </a:xfrm>
          <a:prstGeom prst="rect">
            <a:avLst/>
          </a:prstGeom>
        </p:spPr>
        <p:txBody>
          <a:bodyPr vert="horz" lIns="92429" tIns="46214" rIns="92429" bIns="46214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r">
              <a:defRPr sz="1200"/>
            </a:lvl1pPr>
          </a:lstStyle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6" y="1178486"/>
            <a:ext cx="9150113" cy="2506979"/>
          </a:xfrm>
        </p:spPr>
        <p:txBody>
          <a:bodyPr anchor="b"/>
          <a:lstStyle>
            <a:lvl1pPr algn="ctr">
              <a:defRPr sz="70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06" y="3782143"/>
            <a:ext cx="8073629" cy="1738549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39770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19905" indent="0" algn="ctr">
              <a:buNone/>
              <a:defRPr sz="189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3592" y="383382"/>
            <a:ext cx="2321169" cy="61024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084" y="383382"/>
            <a:ext cx="6828944" cy="61024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76" y="1795227"/>
            <a:ext cx="9284673" cy="2995374"/>
          </a:xfrm>
        </p:spPr>
        <p:txBody>
          <a:bodyPr anchor="b"/>
          <a:lstStyle>
            <a:lvl1pPr>
              <a:defRPr sz="70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476" y="4818939"/>
            <a:ext cx="9284673" cy="1575196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087" y="1916910"/>
            <a:ext cx="4575056" cy="45689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9703" y="1916910"/>
            <a:ext cx="4575056" cy="45689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5" y="383383"/>
            <a:ext cx="9284673" cy="139184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90" y="1765222"/>
            <a:ext cx="4554030" cy="865108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750" indent="0">
              <a:buNone/>
              <a:defRPr sz="2360" b="1"/>
            </a:lvl2pPr>
            <a:lvl3pPr marL="1080135" indent="0">
              <a:buNone/>
              <a:defRPr sz="2125" b="1"/>
            </a:lvl3pPr>
            <a:lvl4pPr marL="1619885" indent="0">
              <a:buNone/>
              <a:defRPr sz="1890" b="1"/>
            </a:lvl4pPr>
            <a:lvl5pPr marL="2160270" indent="0">
              <a:buNone/>
              <a:defRPr sz="1890" b="1"/>
            </a:lvl5pPr>
            <a:lvl6pPr marL="2700020" indent="0">
              <a:buNone/>
              <a:defRPr sz="1890" b="1"/>
            </a:lvl6pPr>
            <a:lvl7pPr marL="3239770" indent="0">
              <a:buNone/>
              <a:defRPr sz="1890" b="1"/>
            </a:lvl7pPr>
            <a:lvl8pPr marL="3780155" indent="0">
              <a:buNone/>
              <a:defRPr sz="1890" b="1"/>
            </a:lvl8pPr>
            <a:lvl9pPr marL="4319905" indent="0">
              <a:buNone/>
              <a:defRPr sz="189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90" y="2630333"/>
            <a:ext cx="4554030" cy="3868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9700" y="1765222"/>
            <a:ext cx="4576458" cy="865108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750" indent="0">
              <a:buNone/>
              <a:defRPr sz="2360" b="1"/>
            </a:lvl2pPr>
            <a:lvl3pPr marL="1080135" indent="0">
              <a:buNone/>
              <a:defRPr sz="2125" b="1"/>
            </a:lvl3pPr>
            <a:lvl4pPr marL="1619885" indent="0">
              <a:buNone/>
              <a:defRPr sz="1890" b="1"/>
            </a:lvl4pPr>
            <a:lvl5pPr marL="2160270" indent="0">
              <a:buNone/>
              <a:defRPr sz="1890" b="1"/>
            </a:lvl5pPr>
            <a:lvl6pPr marL="2700020" indent="0">
              <a:buNone/>
              <a:defRPr sz="1890" b="1"/>
            </a:lvl6pPr>
            <a:lvl7pPr marL="3239770" indent="0">
              <a:buNone/>
              <a:defRPr sz="1890" b="1"/>
            </a:lvl7pPr>
            <a:lvl8pPr marL="3780155" indent="0">
              <a:buNone/>
              <a:defRPr sz="1890" b="1"/>
            </a:lvl8pPr>
            <a:lvl9pPr marL="4319905" indent="0">
              <a:buNone/>
              <a:defRPr sz="189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9700" y="2630333"/>
            <a:ext cx="4576458" cy="3868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80061"/>
            <a:ext cx="3471941" cy="168021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58" y="1036798"/>
            <a:ext cx="5449699" cy="5117306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160272"/>
            <a:ext cx="3471941" cy="4002166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39770" indent="0">
              <a:buNone/>
              <a:defRPr sz="1180"/>
            </a:lvl7pPr>
            <a:lvl8pPr marL="3780155" indent="0">
              <a:buNone/>
              <a:defRPr sz="1180"/>
            </a:lvl8pPr>
            <a:lvl9pPr marL="4319905" indent="0">
              <a:buNone/>
              <a:defRPr sz="118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80061"/>
            <a:ext cx="3471941" cy="168021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6458" y="1036798"/>
            <a:ext cx="5449699" cy="5117306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39770" indent="0">
              <a:buNone/>
              <a:defRPr sz="2360"/>
            </a:lvl7pPr>
            <a:lvl8pPr marL="3780155" indent="0">
              <a:buNone/>
              <a:defRPr sz="2360"/>
            </a:lvl8pPr>
            <a:lvl9pPr marL="4319905" indent="0">
              <a:buNone/>
              <a:defRPr sz="236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160272"/>
            <a:ext cx="3471941" cy="4002166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39770" indent="0">
              <a:buNone/>
              <a:defRPr sz="1180"/>
            </a:lvl7pPr>
            <a:lvl8pPr marL="3780155" indent="0">
              <a:buNone/>
              <a:defRPr sz="1180"/>
            </a:lvl8pPr>
            <a:lvl9pPr marL="4319905" indent="0">
              <a:buNone/>
              <a:defRPr sz="118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083" y="383383"/>
            <a:ext cx="9284673" cy="1391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083" y="1916910"/>
            <a:ext cx="9284673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087" y="6674173"/>
            <a:ext cx="242208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1B13-9B7C-4736-B12E-45A906BB1609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5853" y="6674173"/>
            <a:ext cx="363313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2671" y="6674173"/>
            <a:ext cx="242208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2ADA-02ED-47B9-8863-84770179E71A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80135" rtl="0" eaLnBrk="1" latinLnBrk="0" hangingPunct="1">
        <a:lnSpc>
          <a:spcPct val="90000"/>
        </a:lnSpc>
        <a:spcBef>
          <a:spcPct val="0"/>
        </a:spcBef>
        <a:buNone/>
        <a:defRPr sz="51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1080135" rtl="0" eaLnBrk="1" latinLnBrk="0" hangingPunct="1">
        <a:lnSpc>
          <a:spcPct val="90000"/>
        </a:lnSpc>
        <a:spcBef>
          <a:spcPts val="118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1pPr>
      <a:lvl2pPr marL="81026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5001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8976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4pPr>
      <a:lvl5pPr marL="2430145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5pPr>
      <a:lvl6pPr marL="2969895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6pPr>
      <a:lvl7pPr marL="351028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7pPr>
      <a:lvl8pPr marL="405003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8pPr>
      <a:lvl9pPr marL="458978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61988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5pPr>
      <a:lvl6pPr marL="270002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6pPr>
      <a:lvl7pPr marL="323977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7pPr>
      <a:lvl8pPr marL="378015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8pPr>
      <a:lvl9pPr marL="431990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50.png"/><Relationship Id="rId13" Type="http://schemas.openxmlformats.org/officeDocument/2006/relationships/image" Target="../media/image26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26.png"/><Relationship Id="rId7" Type="http://schemas.openxmlformats.org/officeDocument/2006/relationships/image" Target="../media/image38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3.wdp"/><Relationship Id="rId7" Type="http://schemas.openxmlformats.org/officeDocument/2006/relationships/image" Target="../media/image2.png"/><Relationship Id="rId6" Type="http://schemas.openxmlformats.org/officeDocument/2006/relationships/image" Target="../media/image4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7.wdp"/><Relationship Id="rId21" Type="http://schemas.openxmlformats.org/officeDocument/2006/relationships/notesSlide" Target="../notesSlides/notesSlide1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9" Type="http://schemas.openxmlformats.org/officeDocument/2006/relationships/image" Target="../media/image18.png"/><Relationship Id="rId18" Type="http://schemas.openxmlformats.org/officeDocument/2006/relationships/image" Target="../media/image55.png"/><Relationship Id="rId17" Type="http://schemas.openxmlformats.org/officeDocument/2006/relationships/image" Target="../media/image54.png"/><Relationship Id="rId16" Type="http://schemas.openxmlformats.org/officeDocument/2006/relationships/image" Target="../media/image24.png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51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26.png"/><Relationship Id="rId7" Type="http://schemas.openxmlformats.org/officeDocument/2006/relationships/image" Target="../media/image38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19.png"/><Relationship Id="rId6" Type="http://schemas.openxmlformats.org/officeDocument/2006/relationships/image" Target="../media/image57.png"/><Relationship Id="rId5" Type="http://schemas.microsoft.com/office/2007/relationships/hdphoto" Target="../media/image3.wdp"/><Relationship Id="rId4" Type="http://schemas.openxmlformats.org/officeDocument/2006/relationships/image" Target="../media/image7.png"/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6" Type="http://schemas.openxmlformats.org/officeDocument/2006/relationships/image" Target="../media/image58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19.png"/><Relationship Id="rId6" Type="http://schemas.openxmlformats.org/officeDocument/2006/relationships/image" Target="../media/image57.png"/><Relationship Id="rId5" Type="http://schemas.microsoft.com/office/2007/relationships/hdphoto" Target="../media/image3.wdp"/><Relationship Id="rId4" Type="http://schemas.openxmlformats.org/officeDocument/2006/relationships/image" Target="../media/image7.png"/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5.png"/><Relationship Id="rId7" Type="http://schemas.openxmlformats.org/officeDocument/2006/relationships/image" Target="../media/image6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1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0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6" Type="http://schemas.openxmlformats.org/officeDocument/2006/relationships/image" Target="../media/image58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5.png"/><Relationship Id="rId7" Type="http://schemas.openxmlformats.org/officeDocument/2006/relationships/image" Target="../media/image6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1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5.png"/><Relationship Id="rId7" Type="http://schemas.openxmlformats.org/officeDocument/2006/relationships/image" Target="../media/image6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1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71.png"/><Relationship Id="rId13" Type="http://schemas.openxmlformats.org/officeDocument/2006/relationships/image" Target="../media/image70.png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image" Target="../media/image66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8.png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0.jpeg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8.png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8.png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1.xml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26.png"/><Relationship Id="rId7" Type="http://schemas.openxmlformats.org/officeDocument/2006/relationships/image" Target="../media/image38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.wdp"/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3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"/>
            <a:ext cx="1081166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23948" y="488685"/>
            <a:ext cx="7742675" cy="31274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-337994" y="-1523957"/>
            <a:ext cx="10868532" cy="72702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982">
            <a:off x="5755791" y="5627998"/>
            <a:ext cx="2625074" cy="16440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918">
            <a:off x="-356738" y="4196328"/>
            <a:ext cx="5502847" cy="2647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734439" y="1256627"/>
            <a:ext cx="9342788" cy="4687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62" y="3808474"/>
            <a:ext cx="7438418" cy="2746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3320" y="4080237"/>
            <a:ext cx="7232359" cy="220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30" dirty="0" smtClean="0">
                <a:ln>
                  <a:solidFill>
                    <a:schemeClr val="bg1"/>
                  </a:solidFill>
                </a:ln>
                <a:solidFill>
                  <a:srgbClr val="E07D2C"/>
                </a:solidFill>
                <a:latin typeface="Impact" panose="020B0806030902050204" pitchFamily="34" charset="0"/>
              </a:rPr>
              <a:t>СОЦИАЛЬНЫЕ  ГАРАНТИИ ВОЕННОСЛУЖАЩИХ   ПРИНИМАЮЩИХ   УЧАСТИЕ </a:t>
            </a:r>
            <a:endParaRPr lang="ru-RU" sz="3430" dirty="0" smtClean="0">
              <a:ln>
                <a:solidFill>
                  <a:schemeClr val="bg1"/>
                </a:solidFill>
              </a:ln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3430" dirty="0" smtClean="0">
                <a:ln>
                  <a:solidFill>
                    <a:schemeClr val="bg1"/>
                  </a:solidFill>
                </a:ln>
                <a:solidFill>
                  <a:srgbClr val="E07D2C"/>
                </a:solidFill>
                <a:latin typeface="Impact" panose="020B0806030902050204" pitchFamily="34" charset="0"/>
              </a:rPr>
              <a:t> В  СПЕЦИАЛЬНОЙ  ВОЕННОЙ  ОПЕРАЦИИ</a:t>
            </a:r>
            <a:endParaRPr lang="ru-RU" sz="3430" dirty="0" smtClean="0">
              <a:ln>
                <a:solidFill>
                  <a:schemeClr val="bg1"/>
                </a:solidFill>
              </a:ln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Picture 3" descr="C:\Documents and Settings\user\Мои документы\Олег\Дизайн\ГЕРАЛЬДИКА\Звезда красная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9" r="-1486" b="1340"/>
          <a:stretch>
            <a:fillRect/>
          </a:stretch>
        </p:blipFill>
        <p:spPr bwMode="auto">
          <a:xfrm>
            <a:off x="12248" y="482557"/>
            <a:ext cx="3952964" cy="627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обринев\Desktop\Наш шеврон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30" y="597108"/>
            <a:ext cx="2271349" cy="26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7" y="661958"/>
            <a:ext cx="3789084" cy="1385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35812" y="22766"/>
            <a:ext cx="1083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КОМПЕНСАЦИИ ЧЛЕНАМ СЕМЕЙ ПОГИБШИХ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002">
            <a:off x="1605904" y="2639058"/>
            <a:ext cx="7728234" cy="37177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08" y="802938"/>
            <a:ext cx="1221504" cy="765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42" y="400897"/>
            <a:ext cx="4924491" cy="2368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5" y="661958"/>
            <a:ext cx="5973888" cy="6468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3746436"/>
            <a:ext cx="3661793" cy="1507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5476707"/>
            <a:ext cx="3661793" cy="15071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2141738"/>
            <a:ext cx="3661793" cy="150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74" y="985652"/>
            <a:ext cx="1098232" cy="85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35574" y="726223"/>
            <a:ext cx="31140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ЧЛЕНЫ СЕМЬИ ПОГИБШЕГО </a:t>
            </a:r>
            <a:endParaRPr lang="ru-RU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ВОЕННОСЛУЖАЩЕГО</a:t>
            </a:r>
            <a:endParaRPr lang="ru-RU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ИМЕЮТ ПРАВО НА </a:t>
            </a:r>
            <a:endParaRPr lang="ru-RU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СЛЕДУЮЩИЕ ВЫПЛАТЫ: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40" y="2948580"/>
            <a:ext cx="1057809" cy="82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63" y="3921079"/>
            <a:ext cx="1046599" cy="81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40" y="4899883"/>
            <a:ext cx="1057809" cy="82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22" y="5914915"/>
            <a:ext cx="1063698" cy="83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288828" y="858219"/>
            <a:ext cx="3555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ЕЖЕМЕСЯЧНАЯ </a:t>
            </a: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ДЕНЕЖНАЯ КОМПЕНСАЦИЯ</a:t>
            </a: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0421" y="1967786"/>
            <a:ext cx="310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ОДНОМУ ЧЛЕНУ СЕМЬИ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 10 389,63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48745" y="2946603"/>
            <a:ext cx="3001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ДВУМ ЧЛЕНАМ СЕМЬИ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6 926,42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3567" y="3932678"/>
            <a:ext cx="291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ТРЕМ ЧЛЕНАМ СЕМЬИ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5 194,82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65269" y="4780784"/>
            <a:ext cx="2608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ЧЕТЫРЕМ ЧЛЕНАМ 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СЕМЬИ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4 155,85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20319" y="5906576"/>
            <a:ext cx="291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ПЯТИ ЧЛЕНАМ СЕМЬИ</a:t>
            </a:r>
            <a:endParaRPr lang="ru-RU" sz="24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3 463,21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574" y="2261012"/>
            <a:ext cx="2162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ЕДИНОВРЕМЕННАЯ</a:t>
            </a:r>
            <a:endParaRPr lang="ru-RU" sz="2000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ВЫПЛАТА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801">
            <a:off x="766660" y="2829043"/>
            <a:ext cx="3135191" cy="4913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47">
            <a:off x="763452" y="4462669"/>
            <a:ext cx="3375657" cy="5127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268">
            <a:off x="821527" y="6065913"/>
            <a:ext cx="3393880" cy="43771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54960" y="3774109"/>
            <a:ext cx="2138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ЕДИНОВРЕМЕННОЕ</a:t>
            </a:r>
            <a:endParaRPr lang="ru-RU" sz="2000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ПОСОБИЕ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3057" y="5543364"/>
            <a:ext cx="1651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СТРАХОВОЕ</a:t>
            </a:r>
            <a:endParaRPr lang="ru-RU" sz="2000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ОБЕСПЕЧЕНИЕ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0456237">
            <a:off x="1240343" y="6111972"/>
            <a:ext cx="24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2 968 464,04 РУБ.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647694">
            <a:off x="823450" y="4456481"/>
            <a:ext cx="31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4 452 696,06 РУБ.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0820418">
            <a:off x="1039781" y="2827945"/>
            <a:ext cx="239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5 000 000 РУБ.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8" y="726222"/>
            <a:ext cx="3661793" cy="150711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5" y="2064383"/>
            <a:ext cx="1084244" cy="8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033193" y="-36272"/>
            <a:ext cx="1283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ВЫПЛАТЫ РАНЕНЫМ УЧАСТНИКАМ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6" y="969488"/>
            <a:ext cx="2567351" cy="16078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09" y="2083541"/>
            <a:ext cx="3432313" cy="21495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12476" y="1181324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" y="681147"/>
            <a:ext cx="2873643" cy="1799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8" y="804591"/>
            <a:ext cx="1726899" cy="13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568">
            <a:off x="263890" y="2504491"/>
            <a:ext cx="4378332" cy="1240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50" y="1098343"/>
            <a:ext cx="1726897" cy="1320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1" y="2802124"/>
            <a:ext cx="1726898" cy="13201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38" y="2306356"/>
            <a:ext cx="3686630" cy="2421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5" y="4542348"/>
            <a:ext cx="9856611" cy="24572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5" y="707629"/>
            <a:ext cx="3686630" cy="2154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67420">
            <a:off x="820766" y="2602346"/>
            <a:ext cx="3279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РАНЕНЫЙ УЧАСТНИК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ИМЕЕТ ПРАВО НА УКАЗАННЫЕ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ВЫПЛАТЫ</a:t>
            </a:r>
            <a:endParaRPr lang="ru-RU" sz="20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339" y="1428459"/>
            <a:ext cx="228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ЛЕГКОЕ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74 211,60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6493" y="3167504"/>
            <a:ext cx="2532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ТЯЖЕЛОЕ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296 846,40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615" y="4605178"/>
            <a:ext cx="9073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ЕДИНОВРЕМЕННАЯ ВЫПЛАТА 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3 000 000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ru-RU" sz="1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ЕДИНОВРЕМЕННОЕ ПОСОБИЕ</a:t>
            </a:r>
            <a:endParaRPr lang="ru-RU" sz="20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ПРИ УВОЛЬНЕНИИ В СВЯЗИ С ПРИЗНАНИЕМ НЕ ГОДНЫМ К ВОЕННОЙ СЛУЖБЕ ВСЛЕДСТВИЕ ВОЕННОЙ ТРАВМЫ ) </a:t>
            </a:r>
            <a:endParaRPr lang="ru-RU" sz="14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2 968 464,04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 contrast="-58000"/>
                    </a14:imgEffect>
                    <a14:imgEffect>
                      <a14:colorTemperature colorTemp="6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85349" y="28133"/>
            <a:ext cx="81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ПЕНСИЯ ПО ПОТЕРЕ КОРМИЛЬЦА</a:t>
            </a:r>
            <a:endParaRPr lang="ru-RU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97" y="4087875"/>
            <a:ext cx="8528692" cy="487350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63" y="1164373"/>
            <a:ext cx="7299778" cy="5951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1" y="1361249"/>
            <a:ext cx="747257" cy="5722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86" y="1988206"/>
            <a:ext cx="747255" cy="572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63" y="2590788"/>
            <a:ext cx="742892" cy="5722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52" y="3203155"/>
            <a:ext cx="747258" cy="572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79" y="3823266"/>
            <a:ext cx="773178" cy="572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33" y="4433514"/>
            <a:ext cx="763285" cy="572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94" y="5067614"/>
            <a:ext cx="798223" cy="5722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8" y="5710115"/>
            <a:ext cx="801104" cy="5722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08" y="6390648"/>
            <a:ext cx="789935" cy="5722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2205" y="1471548"/>
            <a:ext cx="1765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РЯДОВОЙ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5461" y="2006660"/>
            <a:ext cx="1737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СЕРЖАНТ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6096" y="2636290"/>
            <a:ext cx="2262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ПРАПОРЩИК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6123" y="3201542"/>
            <a:ext cx="20505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СТАРШИЙ ЛЕЙТЕНАНТ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5460" y="3944909"/>
            <a:ext cx="1751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КАПИТАН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5464" y="4608168"/>
            <a:ext cx="13579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МАЙОР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2205" y="5187358"/>
            <a:ext cx="3105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ПОДПОЛКОВНИК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6301" y="5829919"/>
            <a:ext cx="222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ПОЛКОВНИК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76093" y="6484526"/>
            <a:ext cx="2894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ГЕНЕРАЛ-МАЙОР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9045" y="3280149"/>
            <a:ext cx="21928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14 437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5931" y="2611667"/>
            <a:ext cx="23426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12 309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4531" y="2009322"/>
            <a:ext cx="22453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8 829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49997" y="1414984"/>
            <a:ext cx="2030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6 792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95979" y="3913677"/>
            <a:ext cx="2338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15 620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71425" y="4587646"/>
            <a:ext cx="2112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17 041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95983" y="5146408"/>
            <a:ext cx="226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18 523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3645" y="5788647"/>
            <a:ext cx="21911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21 137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7204" y="6383010"/>
            <a:ext cx="21946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29 101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" y="577361"/>
            <a:ext cx="3123252" cy="126331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" y="1863376"/>
            <a:ext cx="3093542" cy="51180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778" y="2155622"/>
            <a:ext cx="304612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   </a:t>
            </a: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РАЗМЕРЕ </a:t>
            </a:r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50% </a:t>
            </a: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ОТ СООТВЕТСТВУЮЩИХ </a:t>
            </a:r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СУММ ДЕНЕЖНОГО ДОВОЛЬСТВИЯ ВОЕННОСЛУЖАЩЕГО</a:t>
            </a:r>
            <a:r>
              <a:rPr lang="en-US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: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ОКЛАД ЗА ВОИНСКОЕ ЗВАНИЕ</a:t>
            </a:r>
            <a:endParaRPr lang="ru-RU" sz="2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ОКЛАД ЗА ВОИНСКУЮ ДОЛЖНОСТЬ</a:t>
            </a:r>
            <a:endParaRPr lang="ru-RU" sz="2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ПРОЦЕНТНАЯ НАДБАВКА ЗА ВЫСЛУГУ ЛЕТ</a:t>
            </a:r>
            <a:endParaRPr lang="ru-RU" sz="2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81996" y="750735"/>
            <a:ext cx="2942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НА КАЖДОГО 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НЕТРУДОСПОСОБНОГО ЧЛЕНА СЕМЬИ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21" y="543988"/>
            <a:ext cx="7283019" cy="536883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750319" y="593447"/>
            <a:ext cx="4420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СРЕДНИЙ РАЗМЕР ПЕНСИИ 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033193" y="-36272"/>
            <a:ext cx="1283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ВЫПЛАТЫ РАНЕНЫМ УЧАСТНИКАМ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6" y="969488"/>
            <a:ext cx="2567351" cy="16078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09" y="2083541"/>
            <a:ext cx="3432313" cy="21495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12476" y="1181324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" y="681147"/>
            <a:ext cx="2873643" cy="1799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8" y="804591"/>
            <a:ext cx="1726899" cy="13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568">
            <a:off x="263890" y="2504491"/>
            <a:ext cx="4378332" cy="1240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50" y="1098343"/>
            <a:ext cx="1726897" cy="1320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1" y="2802124"/>
            <a:ext cx="1726898" cy="13201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38" y="2306356"/>
            <a:ext cx="3686630" cy="2421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5" y="4542348"/>
            <a:ext cx="9856611" cy="24572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5" y="707629"/>
            <a:ext cx="3686630" cy="2154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67420">
            <a:off x="820766" y="2602346"/>
            <a:ext cx="3279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РАНЕНЫЙ УЧАСТНИК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ИМЕЕТ ПРАВО НА УКАЗАННЫЕ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ВЫПЛАТЫ</a:t>
            </a:r>
            <a:endParaRPr lang="ru-RU" sz="20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339" y="1428459"/>
            <a:ext cx="228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ЛЕГКОЕ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74 211,60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6493" y="3167504"/>
            <a:ext cx="2532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ТЯЖЕЛОЕ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296 846,40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615" y="4605178"/>
            <a:ext cx="9073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ЕДИНОВРЕМЕННАЯ ВЫПЛАТА 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3 000 000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ru-RU" sz="1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ЕДИНОВРЕМЕННОЕ ПОСОБИЕ</a:t>
            </a:r>
            <a:endParaRPr lang="ru-RU" sz="20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ПРИ УВОЛЬНЕНИИ В СВЯЗИ С ПРИЗНАНИЕМ НЕ ГОДНЫМ К ВОЕННОЙ СЛУЖБЕ ВСЛЕДСТВИЕ ВОЕННОЙ ТРАВМЫ ) </a:t>
            </a:r>
            <a:endParaRPr lang="ru-RU" sz="14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2 968 464,04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625953" y="-812882"/>
            <a:ext cx="10868532" cy="72702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9" y="4166739"/>
            <a:ext cx="1211252" cy="169528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86217" y="2605003"/>
            <a:ext cx="9342787" cy="4687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7634" y="266112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54" y="1304713"/>
            <a:ext cx="1810737" cy="11340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55" y="4491879"/>
            <a:ext cx="1810737" cy="1134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" y="3167525"/>
            <a:ext cx="1810737" cy="113402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19936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9" y="854117"/>
            <a:ext cx="10316154" cy="2177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" y="1167879"/>
            <a:ext cx="1648908" cy="11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1" y="4008304"/>
            <a:ext cx="10047369" cy="24473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9" y="5232932"/>
            <a:ext cx="2081962" cy="1392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365" y="1076869"/>
            <a:ext cx="9876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ПРЕДОСТАВЛЕНИЕ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КРЕДИТНЫХ КАНИКУЛ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 </a:t>
            </a:r>
            <a:endParaRPr lang="ru-RU" sz="28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А В СЛУЧАЕ ГИБЕЛИ ИЛИ ПРИЗНАНИЯ УЧАСТНИКА </a:t>
            </a:r>
            <a:endParaRPr lang="ru-RU" sz="28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СВО  ИНВАЛИДОМ </a:t>
            </a:r>
            <a:r>
              <a:rPr lang="en-US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I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ГРУППЫ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КРЕДИТНЫЕ</a:t>
            </a:r>
            <a:endParaRPr lang="ru-RU" sz="28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 ОБЯЗАТЕЛЬСТВА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УЧАСТНИКА И ЧЛЕНОВ ЕГО СЕМЬИ </a:t>
            </a:r>
            <a:r>
              <a:rPr lang="ru-RU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ПРЕКРАЩАЮТСЯ.</a:t>
            </a:r>
            <a:endParaRPr lang="ru-RU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9668" y="4199933"/>
            <a:ext cx="881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ПОЛНОЕ ДОСРОЧНОЕ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ПОГАШЕНИЕ КРЕДИТОВ</a:t>
            </a:r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ПРЕДОСТАВЛЕННЫХ В РАМКАХ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НАКОПИТЕЛЬНО-ИПОТЕЧНОЙ СИСТЕМЫ, ЛИБО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ВЫПЛАТА НАКОПИТЕЛЬНЫХ СРЕДСТВ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ЧЛЕНАМ СЕМЬИ ПОГИБШЕГО ВОЕННОСЛУЖАЩЕГО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00" y="2706845"/>
            <a:ext cx="2154143" cy="144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95066" y="-1882770"/>
            <a:ext cx="10868532" cy="72702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78" y="467641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17" y="5546516"/>
            <a:ext cx="1946313" cy="12189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8061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3" y="926383"/>
            <a:ext cx="10216610" cy="2915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1" y="2135876"/>
            <a:ext cx="1927242" cy="14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17522" y="1248778"/>
            <a:ext cx="8280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ПРИЕМ ДЕТЕЙ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ПОГИБШИХ И РАНЕНЫХ ВОЕННОСЛУЖАЩИХ </a:t>
            </a: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БЕЗ ВСТУПИТЕЛЬНЫХ ИСПЫТАНИЙ </a:t>
            </a:r>
            <a:endParaRPr lang="ru-RU" sz="24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ПРЕЗИДЕНТСКИЕ КАДЕТСКИЕ, СУВОРОВСКИЕ,  НАХИМОВСКИЕ ВОЕННЫЕ УЧИЛИЩА, КАДЕТСКИЕ КОРПУСА, 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а также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ВУЗЫ ПО 10 % КВОТЕ БЕЗ ЭКЗАМЕНОВ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1" y="4410545"/>
            <a:ext cx="10170951" cy="25272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46" y="5296395"/>
            <a:ext cx="1708789" cy="133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3530" y="4438104"/>
            <a:ext cx="7930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     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 ПЕРИОД УЧАСТИЯ В СПЕЦИАЛЬНОЙ ВОЕННОЙ ОПЕРАЦИИ ЗАНИМАЕМАЯ ДОЛЖНОСТЬ (РАБОЧЕЕ МЕСТО)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МОБИЛИЗОВАННОГО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СОХРАНЯЕТСЯ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</a:t>
            </a:r>
            <a:endParaRPr lang="ru-RU" sz="24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РАСТОРЖЕНИЕ СЛУЖЕБНОГО КОНТРАКТА (ДОГОВОРА) НАНИМАТЕЛЯМ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ЗАПРЕЩЕНО</a:t>
            </a:r>
            <a:endParaRPr lang="ru-RU" sz="2400" i="1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625953" y="-812882"/>
            <a:ext cx="10868532" cy="72702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9" y="4166739"/>
            <a:ext cx="1211252" cy="169528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86217" y="2605003"/>
            <a:ext cx="9342787" cy="4687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7634" y="266112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54" y="1304713"/>
            <a:ext cx="1810737" cy="11340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55" y="4491879"/>
            <a:ext cx="1810737" cy="1134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" y="3167525"/>
            <a:ext cx="1810737" cy="113402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19936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9" y="854117"/>
            <a:ext cx="10316154" cy="2177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" y="1167879"/>
            <a:ext cx="1648908" cy="11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1" y="4008304"/>
            <a:ext cx="10047369" cy="24473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9" y="5232932"/>
            <a:ext cx="2081962" cy="1392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365" y="1076869"/>
            <a:ext cx="9876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ПРЕДОСТАВЛЕНИЕ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КРЕДИТНЫХ КАНИКУЛ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 </a:t>
            </a:r>
            <a:endParaRPr lang="ru-RU" sz="28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А В СЛУЧАЕ ГИБЕЛИ ИЛИ ПРИЗНАНИЯ УЧАСТНИКА </a:t>
            </a:r>
            <a:endParaRPr lang="ru-RU" sz="28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СВО  ИНВАЛИДОМ </a:t>
            </a:r>
            <a:r>
              <a:rPr lang="en-US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I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ГРУППЫ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КРЕДИТНЫЕ</a:t>
            </a:r>
            <a:endParaRPr lang="ru-RU" sz="28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 ОБЯЗАТЕЛЬСТВА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УЧАСТНИКА И ЧЛЕНОВ ЕГО СЕМЬИ </a:t>
            </a:r>
            <a:r>
              <a:rPr lang="ru-RU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ПРЕКРАЩАЮТСЯ.</a:t>
            </a:r>
            <a:endParaRPr lang="ru-RU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9668" y="4199933"/>
            <a:ext cx="881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ПОЛНОЕ ДОСРОЧНОЕ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ПОГАШЕНИЕ КРЕДИТОВ</a:t>
            </a:r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ПРЕДОСТАВЛЕННЫХ В РАМКАХ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НАКОПИТЕЛЬНО-ИПОТЕЧНОЙ СИСТЕМЫ, ЛИБО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ВЫПЛАТА НАКОПИТЕЛЬНЫХ СРЕДСТВ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ЧЛЕНАМ СЕМЬИ ПОГИБШЕГО ВОЕННОСЛУЖАЩЕГО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00" y="2706845"/>
            <a:ext cx="2154143" cy="144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8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430353" y="110234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38487" y="1219909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33608" y="1696141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10228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8"/>
            <a:ext cx="10516193" cy="6489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991" y="917782"/>
            <a:ext cx="9682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ВЕТЕРАНА БОЕВЫХ ДЕЙСТВИЙ </a:t>
            </a:r>
            <a:r>
              <a:rPr lang="ru-RU" sz="28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СООТВЕТСТВУЮЩИХ МЕР СОЦИАЛЬНОЙ ПОДДЕРЖКИ:</a:t>
            </a:r>
            <a:endParaRPr lang="ru-RU" sz="28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9" y="2264536"/>
            <a:ext cx="1906846" cy="12755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8" y="5271668"/>
            <a:ext cx="1902928" cy="12729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62622" y="4345485"/>
            <a:ext cx="4575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      ДЕНЕЖНЫЕ ВЫПЛАТЫ</a:t>
            </a:r>
            <a:endParaRPr lang="ru-RU" sz="28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 ЕЖЕМЕСЯЧНО ПО 3 480 РУБ.)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93840" y="2441751"/>
            <a:ext cx="661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КОМПЕНСАЦИЯ РАСХОДОВ НА ОПЛАТУ</a:t>
            </a:r>
            <a:endParaRPr lang="ru-RU" sz="28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ЖИЛЫХ ПОМЕЩЕНИЙ </a:t>
            </a:r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В РАЗМЕРЕ 50%)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2719" y="5294632"/>
            <a:ext cx="7010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ПРЕИМУЩЕСТВО ПРИ ВСТУПЛЕНИИ В </a:t>
            </a:r>
            <a:endParaRPr lang="ru-RU" sz="28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ЖИЛИЩНЫЕ, ЖИЛИЩНО-СТРОИТЕЛЬНЫЕ </a:t>
            </a:r>
            <a:endParaRPr lang="ru-RU" sz="28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И ГАРАЖНЫЕ КООПЕРАТИВЫ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8660" y="3481908"/>
            <a:ext cx="7788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ЛЬГОТЫ ПО ПЕНСИОННОМУ ОБЕСПЕЧЕНИЮ </a:t>
            </a:r>
            <a:r>
              <a:rPr lang="ru-RU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+</a:t>
            </a:r>
            <a:r>
              <a:rPr lang="ru-RU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32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%  </a:t>
            </a:r>
            <a:b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 ОТ РАЗМЕРА СОЦИАЛЬНОЙ ПЕНСИИ)</a:t>
            </a:r>
            <a:endParaRPr lang="ru-RU" sz="24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3589291"/>
            <a:ext cx="2217450" cy="148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95066" y="-1882770"/>
            <a:ext cx="10868532" cy="72702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78" y="467641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17" y="5546516"/>
            <a:ext cx="1946313" cy="12189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8061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3" y="926383"/>
            <a:ext cx="10216610" cy="2915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1" y="2135876"/>
            <a:ext cx="1927242" cy="14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17522" y="1248778"/>
            <a:ext cx="8280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ПРИЕМ ДЕТЕЙ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ПОГИБШИХ И РАНЕНЫХ ВОЕННОСЛУЖАЩИХ </a:t>
            </a: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БЕЗ ВСТУПИТЕЛЬНЫХ ИСПЫТАНИЙ </a:t>
            </a:r>
            <a:endParaRPr lang="ru-RU" sz="24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ПРЕЗИДЕНТСКИЕ КАДЕТСКИЕ, СУВОРОВСКИЕ,  НАХИМОВСКИЕ ВОЕННЫЕ УЧИЛИЩА, КАДЕТСКИЕ КОРПУСА, 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а также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ВУЗЫ ПО 10 % КВОТЕ БЕЗ ЭКЗАМЕНОВ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1" y="4410545"/>
            <a:ext cx="10170951" cy="25272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46" y="5296395"/>
            <a:ext cx="1708789" cy="133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3530" y="4438104"/>
            <a:ext cx="7930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     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 ПЕРИОД УЧАСТИЯ В СПЕЦИАЛЬНОЙ ВОЕННОЙ ОПЕРАЦИИ ЗАНИМАЕМАЯ ДОЛЖНОСТЬ (РАБОЧЕЕ МЕСТО)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МОБИЛИЗОВАННОГО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СОХРАНЯЕТСЯ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</a:t>
            </a:r>
            <a:endParaRPr lang="ru-RU" sz="24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РАСТОРЖЕНИЕ СЛУЖЕБНОГО КОНТРАКТА (ДОГОВОРА) НАНИМАТЕЛЯМ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ЗАПРЕЩЕНО</a:t>
            </a:r>
            <a:endParaRPr lang="ru-RU" sz="2400" i="1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8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430353" y="110234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38487" y="1219909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33608" y="1696141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-25397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8"/>
            <a:ext cx="10516193" cy="6489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514" y="949691"/>
            <a:ext cx="998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endParaRPr lang="ru-RU" sz="24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ВЕТЕРАНА БОЕВЫХ ДЕЙСТВИЙ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СООТВЕТСТВУЮЩИХ</a:t>
            </a:r>
            <a:endParaRPr lang="ru-RU" sz="24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 МЕР СОЦИАЛЬНОЙ ПОДДЕРЖКИ:</a:t>
            </a:r>
            <a:endParaRPr lang="ru-RU" sz="24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" y="4586893"/>
            <a:ext cx="1776341" cy="11882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1" y="5719988"/>
            <a:ext cx="1910143" cy="12777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32837" y="4981087"/>
            <a:ext cx="518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ЛЬГОТНОЕ ОБЕСПЕЧЕНИЕ ЖИЛЬЕМ</a:t>
            </a:r>
            <a:endParaRPr lang="ru-RU" sz="2800" dirty="0">
              <a:solidFill>
                <a:srgbClr val="E07D2C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38952" y="5962247"/>
            <a:ext cx="6700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ПЕРВООЧЕРЕДНОЕ ПРАВО НА ПРИОБРЕТЕНИЕ </a:t>
            </a:r>
            <a:endParaRPr lang="ru-RU" sz="28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САДОВЫХ ЗЕМЕЛЬНЫХ УЧАСТКОВ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5" y="2238680"/>
            <a:ext cx="1806047" cy="12081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90943" y="2428380"/>
            <a:ext cx="748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ПРАВО НА ПОЛУЧЕНИЕ МЕДИЦИНСКОЙ ПОМОЩИ В МЕДИЦИНСКИХ ОРГАНИЗАЦИЯХ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0" y="3404563"/>
            <a:ext cx="1837071" cy="1228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15133" y="3436146"/>
            <a:ext cx="751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EA5E10"/>
              </a:buClr>
              <a:buSzPct val="117000"/>
            </a:pPr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ПРЕИМУЩЕСТВЕННОЕ ПОЛЬЗОВАНИЕ ВСЕМИ ВИДАМИ УСЛУГ УЧРЕЖДЕНИЙ СВЯЗИ, КУЛЬТУРНО-ПРОСВЕТИТЕЛЬСКИХ И СПОРТИВНО- ОЗДОРОВИТЕЛЬНЫХ УЧРЕЖДЕНИЙ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3" y="-5536"/>
            <a:ext cx="1076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Цели и задачи специальной военной операции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2051" name="Picture 3" descr="C:\Users\Бобринев\Desktop\Соцгар\По СВО\Комплект 1\Задач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3" y="659579"/>
            <a:ext cx="4426879" cy="63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обринев\Desktop\Соцгар\По СВО\Комплект 1\Цел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58" y="659579"/>
            <a:ext cx="4568744" cy="63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4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202898" y="516769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587175" y="1998721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724386" y="1448456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10228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9"/>
            <a:ext cx="10354875" cy="6592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473" y="912562"/>
            <a:ext cx="968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ВЕТЕРАНА БОЕВЫХ ДЕЙСТВИЙ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СООТВЕТСТВУЮЩИХ МЕР СОЦИАЛЬНОЙ ПОДДЕРЖКИ:</a:t>
            </a:r>
            <a:endParaRPr lang="ru-RU" sz="24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9" y="2014559"/>
            <a:ext cx="1728512" cy="1156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50" y="2739607"/>
            <a:ext cx="1756070" cy="11746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3" y="3743698"/>
            <a:ext cx="1823610" cy="1219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97" y="4779377"/>
            <a:ext cx="1871281" cy="12517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2" y="5768598"/>
            <a:ext cx="1875440" cy="12545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95532" y="2197881"/>
            <a:ext cx="8078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ОБЕСПЕЧЕНИЕ ПРОТЕЗАМИ И  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ПРОТЕЗНО-ОРТОПЕДИЧЕСКИМИ ИЗДЕЛИЯМИ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04736" y="3047023"/>
            <a:ext cx="4226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ВНЕКОНКУРСНОЕ ПОСТУПЛЕНИЕ </a:t>
            </a:r>
            <a:endParaRPr lang="ru-RU" sz="240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 ВУЗЫ (В ПРЕДЕЛАХ КВОТЫ)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80167" y="3961075"/>
            <a:ext cx="4745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ПРОФЕССИОНАЛЬНОЕ ОБУЧЕНИЕ ЗА </a:t>
            </a:r>
            <a:endParaRPr lang="ru-RU" sz="240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СЧЕТ СРЕДСТВ РАБОТОДАТЕЛЯ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8924" y="5018896"/>
            <a:ext cx="366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ИСПОЛЬЗОВАНИЕ ОТПУСКА </a:t>
            </a:r>
            <a:endParaRPr lang="ru-RU" sz="240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 УДОБНОЕ ВРЕМЯ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80852" y="6064286"/>
            <a:ext cx="5376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ВНЕОЧЕРЕДНОЕ ПРИОБРЕТЕНИЕ БИЛЕТОВ 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НА ВСЕ ВИДЫ ТРАНСПОРТА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 contrast="-58000"/>
                    </a14:imgEffect>
                    <a14:imgEffect>
                      <a14:colorTemperature colorTemp="6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СРОКИ  ЗАКЛЮЧЕНИЯ  КОНТРАКТА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76"/>
            <a:ext cx="10579535" cy="9183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2604487"/>
            <a:ext cx="3345877" cy="203212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62905" y="1009793"/>
            <a:ext cx="1000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СООТВЕТСТВИИ С ФЕДЕРАЛЬНЫМ ЗАКОНОМ  № 53-ФЗ  1998 Г.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095" y="2914042"/>
            <a:ext cx="2948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ГРАЖДАНЕ 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ВОЗРАСТЕ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50 ЛЕТ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7" y="2523958"/>
            <a:ext cx="3364972" cy="20321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7" y="4821109"/>
            <a:ext cx="3597761" cy="20321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6" y="5134780"/>
            <a:ext cx="3364973" cy="20321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3462" y="2852097"/>
            <a:ext cx="301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ГРАЖДАНЕ В ВОЗРАСТЕ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СТАРШЕ 50 ЛЕТ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4174" y="5034621"/>
            <a:ext cx="143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11  МЕСЯЦЕВ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997" y="5641832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ПЕРВЫЙ  КОНТРАКТ – НА 2 ГОДА 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1682" y="6198507"/>
            <a:ext cx="323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НОВЫЙ  КОНТРАКТ – НА 1 ГОД 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5790" y="5792597"/>
            <a:ext cx="1935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11  МЕСЯЦЕВ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9865" y="1806225"/>
            <a:ext cx="9939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На военную службу по контракту могут поступать граждане старше 18 лет </a:t>
            </a:r>
            <a:endParaRPr lang="ru-RU" sz="20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и годные по состоянию здоровья</a:t>
            </a:r>
            <a:endParaRPr lang="ru-RU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0" name="Picture 2" descr="C:\Users\Бобринев\Desktop\Соцгар\По СВО\Комплект 1\IMG-20220726-WA00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92" y="2604486"/>
            <a:ext cx="3120260" cy="44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 contrast="-58000"/>
                    </a14:imgEffect>
                    <a14:imgEffect>
                      <a14:colorTemperature colorTemp="6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ДЕНЕЖНОЕ ДОВОЛЬСТВИЕ ДО УБЫТИЯ В РАЙОН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9" y="4553294"/>
            <a:ext cx="3043624" cy="257552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0" y="619822"/>
            <a:ext cx="3168797" cy="393347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0958" y="859975"/>
            <a:ext cx="29754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БАЗОВЫЕ </a:t>
            </a:r>
            <a:endParaRPr lang="ru-RU" sz="32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      ВЫПЛАТЫ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:</a:t>
            </a: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ОКЛАД ПО ВОИНСКОМУ ЗВАНИЮ</a:t>
            </a:r>
            <a:endParaRPr lang="ru-RU" sz="20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1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ОКЛАД ПО ВОИНСКОЙ ДОЛЖНОСТИ</a:t>
            </a:r>
            <a:endParaRPr lang="ru-RU" sz="20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0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ПРОЦЕНТНАЯ НАДБАВКА ЗА ВЫСЛУГУ ЛЕТ</a:t>
            </a:r>
            <a:endParaRPr lang="ru-RU" sz="20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72" y="543988"/>
            <a:ext cx="7113165" cy="536883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3124907" y="649668"/>
            <a:ext cx="7975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СРЕДНИЙ РАЗМЕР ДЕНЕЖНОГО ДОВОЛЬСТВИЯ 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321" y="4658526"/>
            <a:ext cx="3020708" cy="240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ЕЖЕМЕСЯЧНАЯ НАДБАВКА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ЗА ОСОБЫЕ ДОСТИЖЕНИЯ </a:t>
            </a:r>
            <a:endParaRPr lang="ru-RU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В СЛУЖБЕ </a:t>
            </a:r>
            <a:endParaRPr lang="ru-RU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60 %</a:t>
            </a:r>
            <a:r>
              <a:rPr lang="ru-RU" sz="32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3200" i="1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 ОКЛАДУ ПО ВОИНСКОЙ ДОЛЖНОСТИ</a:t>
            </a:r>
            <a:endParaRPr lang="ru-RU" sz="16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1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НАЧИСЛЯЕТСЯ ПО НЕСКОЛЬКИМ ОСНОВАНИЯМ, КОТОРЫЕ СУММИРУЮТСЯ И МОЖЕТ СОСТАВЛЯТЬ  </a:t>
            </a:r>
            <a:r>
              <a:rPr lang="ru-RU" sz="1200" i="1" dirty="0" smtClean="0">
                <a:solidFill>
                  <a:srgbClr val="EA5E10"/>
                </a:solidFill>
                <a:latin typeface="Impact" panose="020B0806030902050204" pitchFamily="34" charset="0"/>
              </a:rPr>
              <a:t>БОЛЕЕ 100 %</a:t>
            </a:r>
            <a:r>
              <a:rPr lang="ru-RU" sz="12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)</a:t>
            </a:r>
            <a:r>
              <a:rPr lang="ru-RU" sz="11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105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42" y="1110719"/>
            <a:ext cx="7150122" cy="609018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74" y="1418802"/>
            <a:ext cx="1180993" cy="90434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57" y="2933404"/>
            <a:ext cx="1169145" cy="89527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57" y="4483498"/>
            <a:ext cx="1161195" cy="88918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74" y="5941209"/>
            <a:ext cx="1169769" cy="87570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235551" y="1594289"/>
            <a:ext cx="2912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СОЛДАТ И СЕРЖАНТОВ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246545" y="1593933"/>
            <a:ext cx="20615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41 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51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88740" y="3044232"/>
            <a:ext cx="2836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ПРАПОРЩИКОВ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91956" y="3029569"/>
            <a:ext cx="23191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51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71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40310" y="5867104"/>
            <a:ext cx="285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СТАРШИХ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68445" y="5927938"/>
            <a:ext cx="23191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80 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91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87919" y="4528583"/>
            <a:ext cx="280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МЛАДШИХ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08379" y="4541053"/>
            <a:ext cx="21472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71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80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 contrast="-58000"/>
                    </a14:imgEffect>
                    <a14:imgEffect>
                      <a14:colorTemperature colorTemp="6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ДОПОЛНИТЕЛЬНЫЕ   ВЫПЛАТЫ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76"/>
            <a:ext cx="10579535" cy="9183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9" y="2045382"/>
            <a:ext cx="10494565" cy="163511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13614" y="856620"/>
            <a:ext cx="1000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СООТВЕТСТВИИ С УКАЗОМ ПРЕЗИДЕНТА РФ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№ 787 ОТ  02  НОЯБРЯ 2022 Г.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398457" y="2085333"/>
            <a:ext cx="43782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195</a:t>
            </a:r>
            <a:endParaRPr lang="ru-RU" sz="4800" dirty="0" smtClean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ln>
                  <a:solidFill>
                    <a:schemeClr val="bg1"/>
                  </a:solidFill>
                </a:ln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5866" y="2202679"/>
            <a:ext cx="6141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Установить гражданам Российской Федерации которые заключили в период проведения специальной военной операции контракт о прохождении военной службы </a:t>
            </a: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Вооруженных Силах Российской Федерации сроком </a:t>
            </a: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один год и более, единовременную выплату в размере </a:t>
            </a:r>
            <a:endParaRPr lang="ru-RU" sz="16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" y="3931992"/>
            <a:ext cx="10579535" cy="9183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9" y="5148022"/>
            <a:ext cx="10494565" cy="16351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9915" y="3955084"/>
            <a:ext cx="1000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ПОСТАНОВЛЕНИЕМ АДМИНИСТРАЦИИ КУРСКОЙ ОБЛАСТИ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№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840-ПА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29  ИЮЛЯ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2022 Г.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4105" y="5186511"/>
            <a:ext cx="43782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100</a:t>
            </a:r>
            <a:endParaRPr lang="ru-RU" sz="4800" dirty="0" smtClean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ln>
                  <a:solidFill>
                    <a:schemeClr val="bg1"/>
                  </a:solidFill>
                </a:ln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514" y="5303857"/>
            <a:ext cx="6141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Единовременная денежная выплата пребывающим в запасе и заключившим контракт о прохождении военной службы в зоне проведения специальной военной операции, проводимой Вооруженными силами Российской Федерации на территориях Украины, ДНР, ЛНР с 24 февраля 2022 года в размере</a:t>
            </a:r>
            <a:endParaRPr lang="ru-RU" sz="16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24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237">
            <a:off x="4746509" y="1293831"/>
            <a:ext cx="5537743" cy="26639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2">
            <a:off x="1329413" y="4509768"/>
            <a:ext cx="8439505" cy="22846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1" y="473008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9" y="5407859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0" y="6045299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4973">
            <a:off x="674797" y="881902"/>
            <a:ext cx="2879980" cy="309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7" y="634361"/>
            <a:ext cx="3983192" cy="635654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77" y="665817"/>
            <a:ext cx="6306884" cy="6293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520">
            <a:off x="470814" y="4877825"/>
            <a:ext cx="3535956" cy="15973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8" y="1293980"/>
            <a:ext cx="1180993" cy="9043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2" y="2705462"/>
            <a:ext cx="1169145" cy="895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9" y="4179030"/>
            <a:ext cx="1161195" cy="8891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3" y="5531871"/>
            <a:ext cx="1169769" cy="8757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0620" y="1618902"/>
            <a:ext cx="1348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СУТОЧНЫЕ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480" y="2098556"/>
            <a:ext cx="335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4 240 РУБЛЕЙ В СУТКИ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4289" y="2407084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+</a:t>
            </a:r>
            <a:endParaRPr lang="ru-RU" sz="4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8303" y="2995158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 ОКЛАДА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5336" y="3593157"/>
            <a:ext cx="2854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ПО ВОИНСКОЙ ДОЛЖНОСТИ </a:t>
            </a:r>
            <a:endParaRPr lang="ru-RU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ВОЕННОСЛУЖАЩЕГО</a:t>
            </a:r>
            <a:endParaRPr lang="ru-RU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МЕСЯЦ УЧАСТИЯ</a:t>
            </a:r>
            <a:endParaRPr lang="ru-RU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СВО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0661" y="1437720"/>
            <a:ext cx="2476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СОЛДАТ И СЕРЖАНТОВ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51406" y="1448590"/>
            <a:ext cx="24134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194 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214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83554" y="2839108"/>
            <a:ext cx="2353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ПРАПОРЩИКОВ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15288" y="2821454"/>
            <a:ext cx="21893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214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246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74029" y="5617013"/>
            <a:ext cx="24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СТАРШИХ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16635" y="5623814"/>
            <a:ext cx="22298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260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276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42470" y="4286945"/>
            <a:ext cx="2571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  <a:endParaRPr lang="ru-RU" sz="200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МЛАДШИХ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38367" y="4261044"/>
            <a:ext cx="22621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246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260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113" y="-25956"/>
            <a:ext cx="1076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ДЕНЕЖНОЕ ДОВОЛЬСТВИЕ ВОЕННОСЛУЖАЩИХ В ЗОНЕ СВО</a:t>
            </a:r>
            <a:endParaRPr lang="ru-RU" sz="24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20897288">
            <a:off x="521460" y="5114265"/>
            <a:ext cx="33498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ДОПОЛНИТЕЛЬНЫЕ ВЫПЛАТЫ </a:t>
            </a:r>
            <a:endParaRPr lang="ru-RU" sz="1400" i="1" dirty="0" smtClean="0"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EA5E1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КАЖДЫЕ СУТКИ </a:t>
            </a:r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НЕПОСРЕДСТВЕННОГО УЧАСТИЯ В АКТИВНЫХ </a:t>
            </a:r>
            <a:r>
              <a:rPr lang="ru-RU" sz="16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НАСТУПАТЕЛЬНЫХ</a:t>
            </a:r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  И ОБОРОНИТЕЛЬНЫХ ДЕЙСТВИЯХ</a:t>
            </a:r>
            <a:endParaRPr lang="ru-RU" sz="1400" i="1" dirty="0" smtClean="0"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 ТЫСЯЧ РУБЛЕЙ </a:t>
            </a:r>
            <a:endParaRPr lang="ru-RU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2" descr="https://img2.freepng.ru/20180517/ppe/kisspng-computer-icons-russian-ruble-font-awesome-5afe0c4d244d70.1129825615265987331487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000000">
                  <a:alpha val="41961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62" b="97308" l="10000" r="90000">
                        <a14:foregroundMark x1="43222" y1="5962" x2="66000" y2="10192"/>
                        <a14:foregroundMark x1="38444" y1="92115" x2="39556" y2="83269"/>
                        <a14:foregroundMark x1="37333" y1="97308" x2="39000" y2="92115"/>
                      </a14:backgroundRemoval>
                    </a14:imgEffect>
                    <a14:imgEffect>
                      <a14:brightnessContrast bright="75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1" r="22111"/>
          <a:stretch>
            <a:fillRect/>
          </a:stretch>
        </p:blipFill>
        <p:spPr bwMode="auto">
          <a:xfrm>
            <a:off x="1871490" y="1066871"/>
            <a:ext cx="631628" cy="41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24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237">
            <a:off x="4746509" y="1293831"/>
            <a:ext cx="5537743" cy="26639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2">
            <a:off x="1329413" y="4509768"/>
            <a:ext cx="8439505" cy="22846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1" y="473008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9" y="5407859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0" y="6045299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4973">
            <a:off x="674797" y="881902"/>
            <a:ext cx="2879980" cy="30962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3" y="489428"/>
            <a:ext cx="10440866" cy="6674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52" y="952431"/>
            <a:ext cx="1784164" cy="1366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86" y="974229"/>
            <a:ext cx="1608752" cy="13048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29" y="3831654"/>
            <a:ext cx="1683369" cy="128903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7587" y="2560595"/>
            <a:ext cx="399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САМОЛЕТ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300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0013" y="2610698"/>
            <a:ext cx="414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ВЕРТОЛЕТ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2437" y="5309189"/>
            <a:ext cx="4976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УНИЧТОЖЕННИЕ БМП, БМД, БТР, МТЛБ,САУ, С-300, «БУК», «ТОР»,  «ОСА», «БПЛА», БМ «РСЗО»</a:t>
            </a:r>
            <a:endParaRPr lang="ru-RU" sz="20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118" y="-54661"/>
            <a:ext cx="106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ВЫПЛАТЫ ЗА ОСОБЫЕ ОТЛИЧИЯ В ХОДЕ БД ПРИ УЧАСТИИ 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73" y="2216512"/>
            <a:ext cx="1821996" cy="13951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3089" y="3890850"/>
            <a:ext cx="343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ТАНК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2" y="3835419"/>
            <a:ext cx="1702821" cy="1281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6679" y="5344308"/>
            <a:ext cx="4887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УНИЧТОЖЕНИЕ ЖИВОЙ СИЛЫ ПРОТИВНИКА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033193" y="-36272"/>
            <a:ext cx="1283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ВЫПЛАТЫ РАНЕНЫМ УЧАСТНИКАМ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6" y="969488"/>
            <a:ext cx="2567351" cy="16078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09" y="2083541"/>
            <a:ext cx="3432313" cy="21495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12476" y="1181324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" y="681147"/>
            <a:ext cx="2873643" cy="1799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8" y="804591"/>
            <a:ext cx="1726899" cy="13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568">
            <a:off x="263890" y="2504491"/>
            <a:ext cx="4378332" cy="1240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50" y="1098343"/>
            <a:ext cx="1726897" cy="1320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1" y="2802124"/>
            <a:ext cx="1726898" cy="13201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38" y="2306356"/>
            <a:ext cx="3686630" cy="2421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5" y="4542348"/>
            <a:ext cx="9856611" cy="24572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5" y="707629"/>
            <a:ext cx="3686630" cy="2154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67420">
            <a:off x="820766" y="2602346"/>
            <a:ext cx="3279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РАНЕНЫЙ УЧАСТНИК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ИМЕЕТ ПРАВО НА УКАЗАННЫЕ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ВЫПЛАТЫ</a:t>
            </a:r>
            <a:endParaRPr lang="ru-RU" sz="20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339" y="1428459"/>
            <a:ext cx="228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ЛЕГКОЕ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74 211,60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6493" y="3167504"/>
            <a:ext cx="2532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ТЯЖЕЛОЕ РАНЕНИЕ</a:t>
            </a:r>
            <a:endParaRPr lang="ru-RU" sz="2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296 846,40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615" y="4605178"/>
            <a:ext cx="9073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ЕДИНОВРЕМЕННАЯ ВЫПЛАТА 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3 000 000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ru-RU" sz="1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ЕДИНОВРЕМЕННОЕ ПОСОБИЕ</a:t>
            </a:r>
            <a:endParaRPr lang="ru-RU" sz="20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ПРИ УВОЛЬНЕНИИ В СВЯЗИ С ПРИЗНАНИЕМ НЕ ГОДНЫМ К ВОЕННОЙ СЛУЖБЕ ВСЛЕДСТВИЕ ВОЕННОЙ ТРАВМЫ ) </a:t>
            </a:r>
            <a:endParaRPr lang="ru-RU" sz="1400" i="1" dirty="0" smtClean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2 968 464,04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82813" y="-2596"/>
            <a:ext cx="1119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ВЫПЛАТЫ УЧАСТНИКАМ СВО ПОЛУЧИВШИМ ИНВАЛИДНОСТЬ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12" y="1635002"/>
            <a:ext cx="1360679" cy="85216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63" y="822141"/>
            <a:ext cx="1360679" cy="8521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20544" y="1090199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" y="709676"/>
            <a:ext cx="2873643" cy="179969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7" y="642386"/>
            <a:ext cx="10410277" cy="192410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741837"/>
            <a:ext cx="10410277" cy="192410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" y="4886653"/>
            <a:ext cx="10410277" cy="20231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66604" y="727911"/>
            <a:ext cx="783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ПЕНСИЯ ПО ИНВАЛИДНОСТИ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71283" y="2835589"/>
            <a:ext cx="487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E07D2C"/>
                </a:solidFill>
                <a:latin typeface="Impact" panose="020B0806030902050204" pitchFamily="34" charset="0"/>
              </a:rPr>
              <a:t>СТРАХОВОЕ ОБЕСПЕЧЕНИЕ</a:t>
            </a:r>
            <a:endParaRPr lang="ru-RU" sz="32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8217" y="4996857"/>
            <a:ext cx="756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E07D2C"/>
                </a:solidFill>
                <a:latin typeface="Impact" panose="020B0806030902050204" pitchFamily="34" charset="0"/>
              </a:rPr>
              <a:t>ЕЖЕМЕСЯЧНАЯ ДЕНЕЖНАЯ КОМПЕНСАЦИЯ</a:t>
            </a:r>
            <a:endParaRPr lang="ru-RU" sz="32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8239" y="1104084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2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57237" y="1105878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2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58554" y="1104085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2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4798" y="3301901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67988" y="3306294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2661" y="5481173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35981" y="5481173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87040" y="5489848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0213" y="1716883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85% </a:t>
            </a:r>
            <a:endParaRPr lang="ru-RU" sz="2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7346" y="1734971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85%</a:t>
            </a:r>
            <a:endParaRPr lang="ru-RU" sz="22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02216" y="1752242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0</a:t>
            </a:r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%</a:t>
            </a:r>
            <a:endParaRPr lang="ru-RU" sz="22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14434" y="4055554"/>
            <a:ext cx="241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2 226 348,04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85433" y="4057200"/>
            <a:ext cx="237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1 484 232,03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21384" y="4051614"/>
            <a:ext cx="20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742 116,02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64456" y="6293748"/>
            <a:ext cx="197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20 779,26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50528" y="6292721"/>
            <a:ext cx="2018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10 389,62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57812" y="6269491"/>
            <a:ext cx="184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4 155,85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80322" y="3306742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  <a:endParaRPr lang="ru-RU" sz="2400" smtClean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7915</Words>
  <Application>WPS Presentation</Application>
  <PresentationFormat>Произвольный</PresentationFormat>
  <Paragraphs>440</Paragraphs>
  <Slides>20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SimSun</vt:lpstr>
      <vt:lpstr>Wingdings</vt:lpstr>
      <vt:lpstr>Impact</vt:lpstr>
      <vt:lpstr>Calibri</vt:lpstr>
      <vt:lpstr>Calibri Light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ВПР</dc:creator>
  <cp:lastModifiedBy>Эксперт</cp:lastModifiedBy>
  <cp:revision>231</cp:revision>
  <cp:lastPrinted>2023-03-01T07:33:00Z</cp:lastPrinted>
  <dcterms:created xsi:type="dcterms:W3CDTF">2022-10-04T18:30:00Z</dcterms:created>
  <dcterms:modified xsi:type="dcterms:W3CDTF">2023-03-22T11:15:15Z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4DA681B965964B03A781A7914BF3A911</vt:lpwstr>
  </property>
  <property fmtid="{D5CDD505-2E9C-101B-9397-08002B2CF9AE}" pid="3" name="KSOProductBuildVer">
    <vt:lpwstr>1049-11.2.0.11486</vt:lpwstr>
  </property>
</Properties>
</file>